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98" r:id="rId3"/>
    <p:sldId id="257" r:id="rId4"/>
    <p:sldId id="287" r:id="rId5"/>
    <p:sldId id="300" r:id="rId6"/>
    <p:sldId id="291" r:id="rId7"/>
    <p:sldId id="301" r:id="rId8"/>
    <p:sldId id="304" r:id="rId9"/>
    <p:sldId id="292" r:id="rId10"/>
    <p:sldId id="302" r:id="rId11"/>
    <p:sldId id="293" r:id="rId12"/>
    <p:sldId id="303" r:id="rId13"/>
    <p:sldId id="295" r:id="rId14"/>
    <p:sldId id="29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3604D-3EC0-414E-8F5C-4E317FF17F61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20A14-A19B-4764-96AD-00AB3D7ED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38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35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55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8549528-5999-4558-BC70-DC535CD751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6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45AD3-AB8A-4816-BFBA-83ABBE40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9944E9-C964-449A-8A67-C6851D6FB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1B22D-094C-4DB8-81F2-63AEBC1E6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A062-AFA3-4978-9672-E414A4A0B8F4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598BA4-B6E1-412B-B05A-473E5F82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843AEE-9F49-4CD9-9DB8-6EFC95AF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F084-B7F7-4950-955D-58C8D9CB0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16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EC1B69-70EF-4520-85CA-71256C95A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896C56-0B3A-44D1-8A71-E41498C79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90D7E-873E-4144-830D-A8714BDC5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A062-AFA3-4978-9672-E414A4A0B8F4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5A23BB-9E0E-4B7A-B157-D5336C510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E2C178-CD06-4B61-B2D6-05C8108C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F084-B7F7-4950-955D-58C8D9CB0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339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核心代码介绍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未来规划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5BA7179-E8BB-43A4-8549-2C68F2880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355389" y="151735"/>
            <a:ext cx="980902" cy="9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27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3668" y="2079006"/>
            <a:ext cx="1691680" cy="788186"/>
            <a:chOff x="0" y="1272662"/>
            <a:chExt cx="1691680" cy="788186"/>
          </a:xfrm>
          <a:solidFill>
            <a:srgbClr val="0070C0"/>
          </a:solidFill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00E94336-C53B-401A-996F-71B9B5C3C2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355389" y="151735"/>
            <a:ext cx="980902" cy="965290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18624B5E-DD94-4EC5-A5E2-5796396846D8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核心代码介绍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未来规划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532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核心代码介绍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4326778F-9C5A-4020-9C9F-D499D53ACD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355389" y="151735"/>
            <a:ext cx="980902" cy="965290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BE53563-39F9-4F59-B960-BB8BC5ED6B7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项目背景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未来规划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857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3654304"/>
            <a:ext cx="1691680" cy="788186"/>
            <a:chOff x="0" y="1272662"/>
            <a:chExt cx="1691680" cy="788186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44C9BB0-1DF0-4247-B26B-B92EA75FBC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355389" y="151735"/>
            <a:ext cx="980902" cy="965290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6183AFF-B254-4FAC-813A-F2368821E35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项目背景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核心代码介绍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未来规划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885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68" y="4475067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未来规划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5EEE88A2-B84C-4A9E-B361-46F5AAA477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355389" y="151735"/>
            <a:ext cx="980902" cy="965290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78CC18A-15A7-4400-BEFA-6D1F4C551639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-3668" y="1303253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核心代码介绍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801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0946632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核心代码介绍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未来规划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5BA7179-E8BB-43A4-8549-2C68F2880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355389" y="151735"/>
            <a:ext cx="980902" cy="9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27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3668" y="2079006"/>
            <a:ext cx="1691680" cy="788186"/>
            <a:chOff x="0" y="1272662"/>
            <a:chExt cx="1691680" cy="788186"/>
          </a:xfrm>
          <a:solidFill>
            <a:srgbClr val="0070C0"/>
          </a:solidFill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00E94336-C53B-401A-996F-71B9B5C3C2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355389" y="151735"/>
            <a:ext cx="980902" cy="965290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18624B5E-DD94-4EC5-A5E2-5796396846D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82799009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核心代码介绍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未来规划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532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核心代码介绍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4326778F-9C5A-4020-9C9F-D499D53ACD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355389" y="151735"/>
            <a:ext cx="980902" cy="965290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BE53563-39F9-4F59-B960-BB8BC5ED6B7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31488372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项目背景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未来规划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857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14CF8-CA69-4623-9D37-6535FB1B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37AD05-CA69-4454-95FE-86AFB833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48DCBC-C3F2-4114-8B00-469FA077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A062-AFA3-4978-9672-E414A4A0B8F4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C577F0-C880-4FE7-A9F1-D1FCFB70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89BAB7-32C8-49E4-A011-3CB3CC7B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F084-B7F7-4950-955D-58C8D9CB0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07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3654304"/>
            <a:ext cx="1691680" cy="788186"/>
            <a:chOff x="0" y="1272662"/>
            <a:chExt cx="1691680" cy="788186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44C9BB0-1DF0-4247-B26B-B92EA75FBC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355389" y="151735"/>
            <a:ext cx="980902" cy="965290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6183AFF-B254-4FAC-813A-F2368821E35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80170387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项目背景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核心代码介绍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未来规划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885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68" y="4475067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未来规划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5EEE88A2-B84C-4A9E-B361-46F5AAA477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355389" y="151735"/>
            <a:ext cx="980902" cy="965290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78CC18A-15A7-4400-BEFA-6D1F4C55163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08006430"/>
              </p:ext>
            </p:extLst>
          </p:nvPr>
        </p:nvGraphicFramePr>
        <p:xfrm>
          <a:off x="-3668" y="1303253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核心代码介绍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项目展示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801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664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200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26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/>
              <a:pPr>
                <a:defRPr/>
              </a:pPr>
              <a:t>2020/7/8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B444C96-CA8C-4BA7-992C-AAC2EE0D4A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18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CF8D5-C03A-4460-B845-FBD6D37D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80FA04-9418-42C7-B506-0B3C8BC11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59F800-4684-4080-ADD3-88C0CCDE4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A062-AFA3-4978-9672-E414A4A0B8F4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C82EBA-A849-4C01-B4D3-A512BEAE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B797B6-46FF-4766-AEBF-EB269579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F084-B7F7-4950-955D-58C8D9CB0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56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D9159-A8AA-471F-90C9-633E1FAF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8E8465-3EF3-4282-BBEE-A7488EAD8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82719E-69E0-4BF4-B991-C5B482EE5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533ADD-FD89-4FA4-9A93-AA51268A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A062-AFA3-4978-9672-E414A4A0B8F4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D1BF62-27C9-492A-97D8-E431C066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D9EBA5-FF98-4294-A657-185A423F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F084-B7F7-4950-955D-58C8D9CB0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1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445DB-F3E7-4967-AC8A-696B0468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BB1E2F-3BFF-4E97-B989-BB22CF982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D3DB99-A513-493A-B357-C47182231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9A40B3-A8D6-409E-8C00-D2DC5867B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168DF64-2B1A-407F-BC12-EFF2CC6193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27F39C-55D0-46B5-B041-0ADDADA3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A062-AFA3-4978-9672-E414A4A0B8F4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CB0DDB-9A6D-45F2-ACB8-638041DF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4C0161-B377-4C39-A23F-3FBB45C1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F084-B7F7-4950-955D-58C8D9CB0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91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CE63D-BEF9-4A86-A9CF-A66F7DA5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FC8914-35A6-4E2C-948B-082A98BC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A062-AFA3-4978-9672-E414A4A0B8F4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8803EE-751C-40BD-930B-AD43E248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6D8981-A03E-4A57-9860-6BA15C93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F084-B7F7-4950-955D-58C8D9CB0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75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B37F26-D1D9-480E-8934-FC0CF1FB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A062-AFA3-4978-9672-E414A4A0B8F4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83C54E-8471-45CC-8AC9-50450F3A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0BF4C3-2387-4215-BD80-153F441D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F084-B7F7-4950-955D-58C8D9CB0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56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90904-41DA-4D06-B3FB-680CFC06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75F973-8F7C-4BDD-B8FF-732B09502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0D2467-4764-4F6E-9EB0-63EA0BAEE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D7C46E-7C01-493E-945C-770F6536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A062-AFA3-4978-9672-E414A4A0B8F4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16D508-452A-4144-AA8A-2177F9EC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79DC58-0515-47CB-9D3C-BF1CB50F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F084-B7F7-4950-955D-58C8D9CB0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63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D7EA3-2C52-4FFB-8376-CFB8D213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C3E854-86D5-4E1C-A0CB-A9111FDA6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0AA713-AC2F-4BDE-BBA8-FDD3D102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634D39-7651-4538-B5BA-957BA3EA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A062-AFA3-4978-9672-E414A4A0B8F4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C9DE7A-1EF8-4C7D-A4C1-3E239F0B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0193F1-7F57-46D7-810E-1A17CC25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F084-B7F7-4950-955D-58C8D9CB0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157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86EB32-B09C-4F53-8868-38311D6F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AEB2B3-19D2-4B60-A7F0-A7D11A28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F08B6D-7F16-4C7D-8961-B886265A7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EA062-AFA3-4978-9672-E414A4A0B8F4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6E50E2-3398-433E-B71C-F4B472DCB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A2CD02-2FB5-4F17-A5C9-D25AC1CE5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1F084-B7F7-4950-955D-58C8D9CB0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74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  <p:sldLayoutId id="21474836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>
            <a:extLst>
              <a:ext uri="{FF2B5EF4-FFF2-40B4-BE49-F238E27FC236}">
                <a16:creationId xmlns:a16="http://schemas.microsoft.com/office/drawing/2014/main" id="{264F2E02-6A42-4AB3-8181-B4A6D1D9C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12" y="1889268"/>
            <a:ext cx="513010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大标宋简体" panose="02010601030101010101" pitchFamily="2" charset="-122"/>
                <a:ea typeface="方正大标宋简体" panose="02010601030101010101" pitchFamily="2" charset="-122"/>
                <a:cs typeface="+mn-cs"/>
              </a:rPr>
              <a:t>智 能 小 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1A2BAF-5EA0-4F4A-918D-661FAF2B2A52}"/>
              </a:ext>
            </a:extLst>
          </p:cNvPr>
          <p:cNvSpPr txBox="1"/>
          <p:nvPr/>
        </p:nvSpPr>
        <p:spPr>
          <a:xfrm>
            <a:off x="4065234" y="3275007"/>
            <a:ext cx="203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主讲人：周宇涛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70C6A5-73E0-4F51-BA96-89B08CC331EB}"/>
              </a:ext>
            </a:extLst>
          </p:cNvPr>
          <p:cNvSpPr txBox="1"/>
          <p:nvPr/>
        </p:nvSpPr>
        <p:spPr>
          <a:xfrm>
            <a:off x="6334507" y="3275007"/>
            <a:ext cx="1745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小组：第四组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52D54-5852-4C99-BF74-EB0C14F44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11088941" y="98225"/>
            <a:ext cx="907316" cy="892875"/>
          </a:xfrm>
          <a:prstGeom prst="rect">
            <a:avLst/>
          </a:prstGeom>
        </p:spPr>
      </p:pic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DA475C8C-2BDA-4D26-9AF7-31060DF30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146544"/>
              </p:ext>
            </p:extLst>
          </p:nvPr>
        </p:nvGraphicFramePr>
        <p:xfrm>
          <a:off x="827809" y="3796754"/>
          <a:ext cx="10536382" cy="2865120"/>
        </p:xfrm>
        <a:graphic>
          <a:graphicData uri="http://schemas.openxmlformats.org/drawingml/2006/table">
            <a:tbl>
              <a:tblPr firstRow="1" bandRow="1"/>
              <a:tblGrid>
                <a:gridCol w="1002195">
                  <a:extLst>
                    <a:ext uri="{9D8B030D-6E8A-4147-A177-3AD203B41FA5}">
                      <a16:colId xmlns:a16="http://schemas.microsoft.com/office/drawing/2014/main" val="3334381117"/>
                    </a:ext>
                  </a:extLst>
                </a:gridCol>
                <a:gridCol w="9534187">
                  <a:extLst>
                    <a:ext uri="{9D8B030D-6E8A-4147-A177-3AD203B41FA5}">
                      <a16:colId xmlns:a16="http://schemas.microsoft.com/office/drawing/2014/main" val="3295655106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姓名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主要负责工作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05264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王宇斌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游戏中居民楼设计，扫码开门（合作），火情检测，道闸与车库的联动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车库优化（辅助），人脸识别开门（辅助），整合组内代码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10936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贾帅杰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游戏内别墅、车库建造，快递箱及车库的数据库设计，智能音箱，彩光灯，扫码开门（合作）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48770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王文政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游戏内围墙搭建，人脸识别优化，闯空门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8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黎祖林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游戏内车库搭建，车库的程序设计及优化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5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田浩冬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游戏内别墅建造及房屋美化，快递箱的程序，建模，居民楼内声控灯及其电表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4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周宇涛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游戏中小区美化及车库建造，车牌识别开道闸，居民楼的自动灯光、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PPT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制作、主讲人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48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98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245368-290A-4B7E-90AD-53026638711B}"/>
              </a:ext>
            </a:extLst>
          </p:cNvPr>
          <p:cNvSpPr txBox="1"/>
          <p:nvPr/>
        </p:nvSpPr>
        <p:spPr>
          <a:xfrm>
            <a:off x="2193984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智能居民楼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BAE8DB-22F7-4BF2-9DE9-C0B3AD3BC599}"/>
              </a:ext>
            </a:extLst>
          </p:cNvPr>
          <p:cNvSpPr/>
          <p:nvPr/>
        </p:nvSpPr>
        <p:spPr>
          <a:xfrm>
            <a:off x="2193983" y="523220"/>
            <a:ext cx="962653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人脸识别进居民楼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：首先通过摄像头捕获大量人物图片并进行分析，分析结果存放到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文件中，调用时通过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文件进行比对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C5201D-425B-4C6C-AFF5-A6AC653F64E0}"/>
              </a:ext>
            </a:extLst>
          </p:cNvPr>
          <p:cNvSpPr/>
          <p:nvPr/>
        </p:nvSpPr>
        <p:spPr>
          <a:xfrm>
            <a:off x="2193984" y="1397627"/>
            <a:ext cx="948515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火情检测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：居民楼内着火时会自动报警，保障住户安全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703E06-7749-49FF-8E07-D860760779A6}"/>
              </a:ext>
            </a:extLst>
          </p:cNvPr>
          <p:cNvSpPr/>
          <p:nvPr/>
        </p:nvSpPr>
        <p:spPr>
          <a:xfrm>
            <a:off x="2193983" y="1856535"/>
            <a:ext cx="9626538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智能快递箱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：快递小哥派件前通过查看快递箱的状态抉择是否派件。若派件，于小区门口进行信息登记获取进楼一次便失效的二维码。通过扫描快递上的二维码打开快递箱。用户通过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取出快递。快递箱以数据库作为支撑，存储用户的快递二维码信息，以判断快递箱内的状态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921EB2-B81E-4914-8326-47499B5C9C4C}"/>
              </a:ext>
            </a:extLst>
          </p:cNvPr>
          <p:cNvSpPr/>
          <p:nvPr/>
        </p:nvSpPr>
        <p:spPr>
          <a:xfrm>
            <a:off x="2193982" y="3146440"/>
            <a:ext cx="962653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智能灯光及电表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：楼道内的灯光，通过监测居民的实时坐标来控制亮灭；房间内的灯光通过语音识别控制，灯光打开，电表启动，并于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Home Assistant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上实时反馈耗电量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D316488-DCDC-4BAE-B983-5804A995B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17" y="4020847"/>
            <a:ext cx="3382997" cy="23139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33B149-4400-4EF7-BD34-3003296F4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020846"/>
            <a:ext cx="4867726" cy="231393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7AD51EB-00EC-45E5-9C9F-3061EEAC5566}"/>
              </a:ext>
            </a:extLst>
          </p:cNvPr>
          <p:cNvSpPr txBox="1"/>
          <p:nvPr/>
        </p:nvSpPr>
        <p:spPr>
          <a:xfrm>
            <a:off x="3632798" y="6362886"/>
            <a:ext cx="89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流程图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56CC92-3AA4-4E42-815D-30EF16356CCD}"/>
              </a:ext>
            </a:extLst>
          </p:cNvPr>
          <p:cNvSpPr txBox="1"/>
          <p:nvPr/>
        </p:nvSpPr>
        <p:spPr>
          <a:xfrm>
            <a:off x="8264423" y="6362886"/>
            <a:ext cx="11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核心代码</a:t>
            </a:r>
          </a:p>
        </p:txBody>
      </p:sp>
    </p:spTree>
    <p:extLst>
      <p:ext uri="{BB962C8B-B14F-4D97-AF65-F5344CB8AC3E}">
        <p14:creationId xmlns:p14="http://schemas.microsoft.com/office/powerpoint/2010/main" val="5005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3" grpId="0"/>
      <p:bldP spid="14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86FFAF-A45F-4D29-9220-366DDEE31626}"/>
              </a:ext>
            </a:extLst>
          </p:cNvPr>
          <p:cNvSpPr txBox="1"/>
          <p:nvPr/>
        </p:nvSpPr>
        <p:spPr>
          <a:xfrm>
            <a:off x="3991940" y="3013501"/>
            <a:ext cx="5714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智能居民楼模块演示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077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2A25EC-75A5-4182-A497-F2402CF4F5F6}"/>
              </a:ext>
            </a:extLst>
          </p:cNvPr>
          <p:cNvSpPr txBox="1">
            <a:spLocks/>
          </p:cNvSpPr>
          <p:nvPr/>
        </p:nvSpPr>
        <p:spPr>
          <a:xfrm>
            <a:off x="4674615" y="2624804"/>
            <a:ext cx="6698365" cy="784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将进一步优化智能小区的后台管理系统，对于小区内公共设施的用电、用水等指标也进行监测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25286-66A9-47E7-BF5A-4DF838E59036}"/>
              </a:ext>
            </a:extLst>
          </p:cNvPr>
          <p:cNvSpPr txBox="1">
            <a:spLocks/>
          </p:cNvSpPr>
          <p:nvPr/>
        </p:nvSpPr>
        <p:spPr>
          <a:xfrm>
            <a:off x="4674615" y="4045442"/>
            <a:ext cx="6698365" cy="784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</a:rPr>
              <a:t>将深度开发智能音响的功能，例如实现上网购物等功能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E7D552-2D0D-426F-8010-C3D301065CAA}"/>
              </a:ext>
            </a:extLst>
          </p:cNvPr>
          <p:cNvSpPr txBox="1">
            <a:spLocks/>
          </p:cNvSpPr>
          <p:nvPr/>
        </p:nvSpPr>
        <p:spPr>
          <a:xfrm>
            <a:off x="4674615" y="5408572"/>
            <a:ext cx="7019638" cy="784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将扩大小区的占地面积，建造智能足球场和篮球场，以提升居民的生活质量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D45C84-A470-4B3C-895E-41F14AE07E8F}"/>
              </a:ext>
            </a:extLst>
          </p:cNvPr>
          <p:cNvGrpSpPr/>
          <p:nvPr/>
        </p:nvGrpSpPr>
        <p:grpSpPr>
          <a:xfrm>
            <a:off x="2283915" y="3924479"/>
            <a:ext cx="1961035" cy="784414"/>
            <a:chOff x="818583" y="3264737"/>
            <a:chExt cx="1602178" cy="640871"/>
          </a:xfrm>
        </p:grpSpPr>
        <p:sp>
          <p:nvSpPr>
            <p:cNvPr id="6" name="任意多边形 93">
              <a:extLst>
                <a:ext uri="{FF2B5EF4-FFF2-40B4-BE49-F238E27FC236}">
                  <a16:creationId xmlns:a16="http://schemas.microsoft.com/office/drawing/2014/main" id="{FFA0F359-8921-494A-BD88-33E931B956DF}"/>
                </a:ext>
              </a:extLst>
            </p:cNvPr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  <p:sp>
          <p:nvSpPr>
            <p:cNvPr id="7" name="MH_Other_4">
              <a:extLst>
                <a:ext uri="{FF2B5EF4-FFF2-40B4-BE49-F238E27FC236}">
                  <a16:creationId xmlns:a16="http://schemas.microsoft.com/office/drawing/2014/main" id="{5E10FC13-4B1B-4563-8CB9-59C5AF766908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472360" y="34721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EDF9FC9-B014-473E-AD24-4DD930909CB2}"/>
              </a:ext>
            </a:extLst>
          </p:cNvPr>
          <p:cNvGrpSpPr/>
          <p:nvPr/>
        </p:nvGrpSpPr>
        <p:grpSpPr>
          <a:xfrm>
            <a:off x="2283915" y="5291801"/>
            <a:ext cx="1961035" cy="784414"/>
            <a:chOff x="818583" y="4120024"/>
            <a:chExt cx="1602178" cy="640871"/>
          </a:xfrm>
        </p:grpSpPr>
        <p:sp>
          <p:nvSpPr>
            <p:cNvPr id="9" name="任意多边形 96">
              <a:extLst>
                <a:ext uri="{FF2B5EF4-FFF2-40B4-BE49-F238E27FC236}">
                  <a16:creationId xmlns:a16="http://schemas.microsoft.com/office/drawing/2014/main" id="{2ECB0F28-E587-4C2E-8F10-780D8A4DA4B6}"/>
                </a:ext>
              </a:extLst>
            </p:cNvPr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  <p:sp>
          <p:nvSpPr>
            <p:cNvPr id="10" name="MH_Other_7">
              <a:extLst>
                <a:ext uri="{FF2B5EF4-FFF2-40B4-BE49-F238E27FC236}">
                  <a16:creationId xmlns:a16="http://schemas.microsoft.com/office/drawing/2014/main" id="{E5E9E76C-4A9E-4284-B30F-74C2AA4D1E84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84578" y="4325089"/>
              <a:ext cx="282406" cy="237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063E979-220C-41D7-B7FF-8EFD0A549E52}"/>
              </a:ext>
            </a:extLst>
          </p:cNvPr>
          <p:cNvGrpSpPr/>
          <p:nvPr/>
        </p:nvGrpSpPr>
        <p:grpSpPr>
          <a:xfrm>
            <a:off x="2283915" y="1276595"/>
            <a:ext cx="1961035" cy="784414"/>
            <a:chOff x="818583" y="1644226"/>
            <a:chExt cx="1602178" cy="640871"/>
          </a:xfrm>
        </p:grpSpPr>
        <p:sp>
          <p:nvSpPr>
            <p:cNvPr id="12" name="任意多边形 99">
              <a:extLst>
                <a:ext uri="{FF2B5EF4-FFF2-40B4-BE49-F238E27FC236}">
                  <a16:creationId xmlns:a16="http://schemas.microsoft.com/office/drawing/2014/main" id="{C775C80D-D34A-4B58-B64E-431C3BA795C5}"/>
                </a:ext>
              </a:extLst>
            </p:cNvPr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  <p:sp>
          <p:nvSpPr>
            <p:cNvPr id="13" name="MH_Other_10">
              <a:extLst>
                <a:ext uri="{FF2B5EF4-FFF2-40B4-BE49-F238E27FC236}">
                  <a16:creationId xmlns:a16="http://schemas.microsoft.com/office/drawing/2014/main" id="{1B47F230-3ED0-4F10-86C1-0A22A009969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510375" y="1785432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416B5D-44D2-4A71-9456-4ADDCED228A2}"/>
              </a:ext>
            </a:extLst>
          </p:cNvPr>
          <p:cNvGrpSpPr/>
          <p:nvPr/>
        </p:nvGrpSpPr>
        <p:grpSpPr>
          <a:xfrm>
            <a:off x="2283915" y="2598463"/>
            <a:ext cx="1961035" cy="784414"/>
            <a:chOff x="818583" y="2444089"/>
            <a:chExt cx="1602178" cy="640871"/>
          </a:xfrm>
        </p:grpSpPr>
        <p:sp>
          <p:nvSpPr>
            <p:cNvPr id="15" name="任意多边形 102">
              <a:extLst>
                <a:ext uri="{FF2B5EF4-FFF2-40B4-BE49-F238E27FC236}">
                  <a16:creationId xmlns:a16="http://schemas.microsoft.com/office/drawing/2014/main" id="{5649D5AC-8740-49A6-9C7E-18B75617C008}"/>
                </a:ext>
              </a:extLst>
            </p:cNvPr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  <p:sp>
          <p:nvSpPr>
            <p:cNvPr id="16" name="MH_Other_13">
              <a:extLst>
                <a:ext uri="{FF2B5EF4-FFF2-40B4-BE49-F238E27FC236}">
                  <a16:creationId xmlns:a16="http://schemas.microsoft.com/office/drawing/2014/main" id="{984C06A1-B160-4BB0-B93D-935A0D27ADF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10375" y="26407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8982E6-66FA-4B21-96E9-D2F90679A6C1}"/>
              </a:ext>
            </a:extLst>
          </p:cNvPr>
          <p:cNvSpPr txBox="1">
            <a:spLocks/>
          </p:cNvSpPr>
          <p:nvPr/>
        </p:nvSpPr>
        <p:spPr>
          <a:xfrm>
            <a:off x="4674615" y="1088442"/>
            <a:ext cx="6698365" cy="116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目前车库的停车不收费，在未来将分“公共车位”和“个人车位”两档收费标准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32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1784789" y="1469818"/>
            <a:ext cx="86224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dirty="0">
                <a:solidFill>
                  <a:srgbClr val="FFFFFF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感谢各位的聆听！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大标宋简体" panose="02010601030101010101" pitchFamily="2" charset="-122"/>
              <a:ea typeface="方正大标宋简体" panose="02010601030101010101" pitchFamily="2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25962" y="3043844"/>
            <a:ext cx="1982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主讲人：周宇涛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483939" y="3043844"/>
            <a:ext cx="171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小组：第四组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82E34C-558A-4AEA-A82B-F4E0404A0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7273" r="5949" b="2787"/>
          <a:stretch/>
        </p:blipFill>
        <p:spPr>
          <a:xfrm>
            <a:off x="11088941" y="98225"/>
            <a:ext cx="907316" cy="892875"/>
          </a:xfrm>
          <a:prstGeom prst="rect">
            <a:avLst/>
          </a:prstGeom>
        </p:spPr>
      </p:pic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02AAC5EB-BCFD-41BF-BB4C-40F229EEA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012217"/>
              </p:ext>
            </p:extLst>
          </p:nvPr>
        </p:nvGraphicFramePr>
        <p:xfrm>
          <a:off x="827809" y="3796754"/>
          <a:ext cx="10536382" cy="2865120"/>
        </p:xfrm>
        <a:graphic>
          <a:graphicData uri="http://schemas.openxmlformats.org/drawingml/2006/table">
            <a:tbl>
              <a:tblPr firstRow="1" bandRow="1"/>
              <a:tblGrid>
                <a:gridCol w="1002195">
                  <a:extLst>
                    <a:ext uri="{9D8B030D-6E8A-4147-A177-3AD203B41FA5}">
                      <a16:colId xmlns:a16="http://schemas.microsoft.com/office/drawing/2014/main" val="3334381117"/>
                    </a:ext>
                  </a:extLst>
                </a:gridCol>
                <a:gridCol w="9534187">
                  <a:extLst>
                    <a:ext uri="{9D8B030D-6E8A-4147-A177-3AD203B41FA5}">
                      <a16:colId xmlns:a16="http://schemas.microsoft.com/office/drawing/2014/main" val="3295655106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姓名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主要负责工作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05264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王宇斌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游戏中居民楼设计，扫码开门（合作），火情检测，道闸与车库的联动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车库优化（辅助），人脸识别开门（辅助），整合组内代码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10936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贾帅杰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游戏内别墅、车库建造，快递箱及车库的数据库设计，智能音箱，彩光灯，扫码开门（合作）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48770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王文政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Lao UI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游戏内围墙搭建，人脸识别优化，闯空门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8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黎祖林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游戏内车库搭建，车库的程序设计及优化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5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田浩冬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游戏内别墅建造及房屋美化，快递箱的程序，建模，居民楼内声控灯及其电表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4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周宇涛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游戏中小区美化及车库建造，车牌识别开道闸，居民楼的自动灯光、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PPT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Lao UI"/>
                          <a:ea typeface="微软雅黑"/>
                          <a:cs typeface="+mn-cs"/>
                        </a:rPr>
                        <a:t>制作、主讲人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48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24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846822" y="2732666"/>
            <a:ext cx="1392667" cy="1392667"/>
            <a:chOff x="793221" y="2806467"/>
            <a:chExt cx="1392667" cy="1392667"/>
          </a:xfrm>
        </p:grpSpPr>
        <p:sp>
          <p:nvSpPr>
            <p:cNvPr id="3" name="椭圆 2"/>
            <p:cNvSpPr/>
            <p:nvPr/>
          </p:nvSpPr>
          <p:spPr>
            <a:xfrm>
              <a:off x="793221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  <p:sp>
          <p:nvSpPr>
            <p:cNvPr id="4" name="Freeform 11"/>
            <p:cNvSpPr>
              <a:spLocks/>
            </p:cNvSpPr>
            <p:nvPr/>
          </p:nvSpPr>
          <p:spPr bwMode="auto">
            <a:xfrm>
              <a:off x="917400" y="3225086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135228" y="2704604"/>
            <a:ext cx="1392667" cy="1392667"/>
            <a:chOff x="3053956" y="2806467"/>
            <a:chExt cx="1392667" cy="1392667"/>
          </a:xfrm>
        </p:grpSpPr>
        <p:sp>
          <p:nvSpPr>
            <p:cNvPr id="6" name="椭圆 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23634" y="2732666"/>
            <a:ext cx="1392667" cy="1392667"/>
            <a:chOff x="5314692" y="2806467"/>
            <a:chExt cx="1392667" cy="1392667"/>
          </a:xfrm>
        </p:grpSpPr>
        <p:sp>
          <p:nvSpPr>
            <p:cNvPr id="9" name="椭圆 8"/>
            <p:cNvSpPr/>
            <p:nvPr/>
          </p:nvSpPr>
          <p:spPr>
            <a:xfrm>
              <a:off x="5314692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  <p:sp>
          <p:nvSpPr>
            <p:cNvPr id="10" name="Freeform 18"/>
            <p:cNvSpPr>
              <a:spLocks noEditPoints="1"/>
            </p:cNvSpPr>
            <p:nvPr/>
          </p:nvSpPr>
          <p:spPr bwMode="auto">
            <a:xfrm>
              <a:off x="5593576" y="2987276"/>
              <a:ext cx="812834" cy="974926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712040" y="2732666"/>
            <a:ext cx="1392667" cy="1392667"/>
            <a:chOff x="9836165" y="2806467"/>
            <a:chExt cx="1392667" cy="1392667"/>
          </a:xfrm>
        </p:grpSpPr>
        <p:sp>
          <p:nvSpPr>
            <p:cNvPr id="26" name="椭圆 25"/>
            <p:cNvSpPr/>
            <p:nvPr/>
          </p:nvSpPr>
          <p:spPr>
            <a:xfrm>
              <a:off x="9836165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10301566" y="3055053"/>
              <a:ext cx="548460" cy="811071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o UI"/>
                <a:ea typeface="微软雅黑"/>
                <a:cs typeface="+mn-cs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835268" y="44772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项目背景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23675" y="44772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项目介绍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14446" y="4327169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核心代码介绍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及项目展示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700487" y="44772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未来规划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234049" y="331824"/>
            <a:ext cx="36553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ao UI"/>
                <a:ea typeface="微软雅黑" panose="020B0503020204020204" pitchFamily="34" charset="-122"/>
                <a:cs typeface="+mn-cs"/>
              </a:rPr>
              <a:t>目录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ao UI"/>
                <a:ea typeface="微软雅黑" panose="020B0503020204020204" pitchFamily="34" charset="-122"/>
                <a:cs typeface="+mn-cs"/>
              </a:rPr>
              <a:t>/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ao UI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Lao U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55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91D4596-BBC1-45E4-93AF-8611CB4717E7}"/>
              </a:ext>
            </a:extLst>
          </p:cNvPr>
          <p:cNvSpPr/>
          <p:nvPr/>
        </p:nvSpPr>
        <p:spPr>
          <a:xfrm>
            <a:off x="2971801" y="5264800"/>
            <a:ext cx="779153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居住安全、信息互动、人文与科技共融共生的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智能化小区时代已经到来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。我们小组以优化并开发现有智能小区的功能，为住户提供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安全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舒适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方便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快捷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开放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信息化生活空间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，有效解决了快递箱收费及安全性问题。</a:t>
            </a:r>
            <a:endParaRPr lang="zh-CN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D03C06-6BB7-4A5A-BC59-9F07E5A9D306}"/>
              </a:ext>
            </a:extLst>
          </p:cNvPr>
          <p:cNvSpPr/>
          <p:nvPr/>
        </p:nvSpPr>
        <p:spPr>
          <a:xfrm>
            <a:off x="8923144" y="4424747"/>
            <a:ext cx="1216054" cy="4996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智能小区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B23452-60E3-4C1C-B93F-D105D8F33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97" y="599386"/>
            <a:ext cx="5031040" cy="35439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BAD235-EC69-43F3-8742-0D95C963F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5" y="334637"/>
            <a:ext cx="3841393" cy="39314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B64BE02-E7EE-4757-A3E1-15948F3BBFF4}"/>
              </a:ext>
            </a:extLst>
          </p:cNvPr>
          <p:cNvSpPr txBox="1"/>
          <p:nvPr/>
        </p:nvSpPr>
        <p:spPr>
          <a:xfrm>
            <a:off x="4095751" y="4524261"/>
            <a:ext cx="128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智能家居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9659B34D-C9CC-450D-80BA-4A5D27F97E19}"/>
              </a:ext>
            </a:extLst>
          </p:cNvPr>
          <p:cNvSpPr/>
          <p:nvPr/>
        </p:nvSpPr>
        <p:spPr>
          <a:xfrm>
            <a:off x="5685534" y="4626850"/>
            <a:ext cx="2933700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9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C3CCB8-A21A-46AB-BF9D-F47A9A1CA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" b="1"/>
          <a:stretch/>
        </p:blipFill>
        <p:spPr>
          <a:xfrm>
            <a:off x="3773662" y="3757620"/>
            <a:ext cx="5440456" cy="295786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4ACB340-A03F-49D2-A8BD-8FB6F0586D91}"/>
              </a:ext>
            </a:extLst>
          </p:cNvPr>
          <p:cNvSpPr/>
          <p:nvPr/>
        </p:nvSpPr>
        <p:spPr>
          <a:xfrm>
            <a:off x="6004390" y="6244112"/>
            <a:ext cx="1231634" cy="2175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8AE24C-6EDF-4D51-A287-01BE783D2245}"/>
              </a:ext>
            </a:extLst>
          </p:cNvPr>
          <p:cNvSpPr/>
          <p:nvPr/>
        </p:nvSpPr>
        <p:spPr>
          <a:xfrm>
            <a:off x="4932248" y="5300006"/>
            <a:ext cx="1231634" cy="4713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9EE8C1-F701-4F81-A5D9-9F7F4AD52355}"/>
              </a:ext>
            </a:extLst>
          </p:cNvPr>
          <p:cNvSpPr/>
          <p:nvPr/>
        </p:nvSpPr>
        <p:spPr>
          <a:xfrm>
            <a:off x="5286673" y="4083956"/>
            <a:ext cx="664553" cy="11525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4E30FA-62BE-4614-8046-8626A3BB28C6}"/>
              </a:ext>
            </a:extLst>
          </p:cNvPr>
          <p:cNvSpPr/>
          <p:nvPr/>
        </p:nvSpPr>
        <p:spPr>
          <a:xfrm>
            <a:off x="6057554" y="3940280"/>
            <a:ext cx="1311380" cy="7614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D72CB6-62D5-494F-8FA0-B1C77B8A497A}"/>
              </a:ext>
            </a:extLst>
          </p:cNvPr>
          <p:cNvSpPr/>
          <p:nvPr/>
        </p:nvSpPr>
        <p:spPr>
          <a:xfrm>
            <a:off x="6952482" y="5300006"/>
            <a:ext cx="1231634" cy="4616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D1A998-E60B-4204-99BA-D3C853AF1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6088" r="21661" b="27176"/>
          <a:stretch/>
        </p:blipFill>
        <p:spPr>
          <a:xfrm>
            <a:off x="7860808" y="2219324"/>
            <a:ext cx="2256463" cy="12872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934D28-0636-4797-80AF-1BF91B291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t="33045" b="24574"/>
          <a:stretch/>
        </p:blipFill>
        <p:spPr>
          <a:xfrm>
            <a:off x="2105692" y="2229172"/>
            <a:ext cx="4926537" cy="12872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BDE394-E003-405A-85EF-3863F4572A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t="3142" r="26874" b="31056"/>
          <a:stretch/>
        </p:blipFill>
        <p:spPr>
          <a:xfrm>
            <a:off x="9290301" y="5155989"/>
            <a:ext cx="2253999" cy="15594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7F68D8-9349-45AC-AA15-C712424550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0" t="2609" r="23125" b="28448"/>
          <a:stretch/>
        </p:blipFill>
        <p:spPr>
          <a:xfrm>
            <a:off x="1860503" y="5300347"/>
            <a:ext cx="1766316" cy="128043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CF076DFF-5B42-4161-8453-1DFCEBBA6228}"/>
              </a:ext>
            </a:extLst>
          </p:cNvPr>
          <p:cNvSpPr/>
          <p:nvPr/>
        </p:nvSpPr>
        <p:spPr>
          <a:xfrm rot="13696517">
            <a:off x="4969084" y="3803226"/>
            <a:ext cx="843018" cy="1739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45373236-6ED6-4F78-A427-19BCB4317CC6}"/>
              </a:ext>
            </a:extLst>
          </p:cNvPr>
          <p:cNvSpPr/>
          <p:nvPr/>
        </p:nvSpPr>
        <p:spPr>
          <a:xfrm rot="19151123">
            <a:off x="6742237" y="3556757"/>
            <a:ext cx="1612513" cy="20367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22B9606F-50A2-4D3F-AA96-C0C03EAB9D48}"/>
              </a:ext>
            </a:extLst>
          </p:cNvPr>
          <p:cNvSpPr/>
          <p:nvPr/>
        </p:nvSpPr>
        <p:spPr>
          <a:xfrm rot="9515364">
            <a:off x="3163693" y="5854152"/>
            <a:ext cx="2168703" cy="16316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0AB35184-559D-47E0-B8BF-886304D5D553}"/>
              </a:ext>
            </a:extLst>
          </p:cNvPr>
          <p:cNvSpPr/>
          <p:nvPr/>
        </p:nvSpPr>
        <p:spPr>
          <a:xfrm rot="20997820">
            <a:off x="6984525" y="6031813"/>
            <a:ext cx="2483334" cy="21008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EBC498-8CE8-4E00-B8D0-38D2D2064642}"/>
              </a:ext>
            </a:extLst>
          </p:cNvPr>
          <p:cNvSpPr/>
          <p:nvPr/>
        </p:nvSpPr>
        <p:spPr>
          <a:xfrm>
            <a:off x="9850979" y="4567302"/>
            <a:ext cx="1221313" cy="4996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智能大门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B800B5-C095-4C6B-9841-26F77548D9FE}"/>
              </a:ext>
            </a:extLst>
          </p:cNvPr>
          <p:cNvSpPr/>
          <p:nvPr/>
        </p:nvSpPr>
        <p:spPr>
          <a:xfrm>
            <a:off x="2064990" y="4701725"/>
            <a:ext cx="1478309" cy="4996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智能居民楼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7E17F16-5D58-4517-A3F4-B09FCDBA1A54}"/>
              </a:ext>
            </a:extLst>
          </p:cNvPr>
          <p:cNvSpPr/>
          <p:nvPr/>
        </p:nvSpPr>
        <p:spPr>
          <a:xfrm>
            <a:off x="2410793" y="3673340"/>
            <a:ext cx="1216025" cy="4996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智能车库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710A123-F31D-4F23-A150-371101800216}"/>
              </a:ext>
            </a:extLst>
          </p:cNvPr>
          <p:cNvSpPr/>
          <p:nvPr/>
        </p:nvSpPr>
        <p:spPr>
          <a:xfrm>
            <a:off x="9360961" y="3588533"/>
            <a:ext cx="1221313" cy="49962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智能别墅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04F58C2-85A5-4F88-9FA4-BF50BD208B1C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6163883" y="5530818"/>
            <a:ext cx="788600" cy="48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7AAB144-6166-45C2-9875-F9F1E605911F}"/>
              </a:ext>
            </a:extLst>
          </p:cNvPr>
          <p:cNvSpPr txBox="1"/>
          <p:nvPr/>
        </p:nvSpPr>
        <p:spPr>
          <a:xfrm>
            <a:off x="3024216" y="631729"/>
            <a:ext cx="7093055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我们使用技能有：</a:t>
            </a:r>
            <a:r>
              <a:rPr lang="en-US" altLang="zh-CN" sz="2000" dirty="0">
                <a:latin typeface="+mn-ea"/>
              </a:rPr>
              <a:t>Python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API</a:t>
            </a:r>
            <a:r>
              <a:rPr lang="zh-CN" altLang="en-US" sz="2000" dirty="0">
                <a:latin typeface="+mn-ea"/>
              </a:rPr>
              <a:t>语音识别、</a:t>
            </a:r>
            <a:r>
              <a:rPr lang="en-US" altLang="zh-CN" sz="2000" dirty="0">
                <a:latin typeface="+mn-ea"/>
              </a:rPr>
              <a:t>Home Assistant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123D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 err="1">
                <a:latin typeface="+mn-ea"/>
              </a:rPr>
              <a:t>vtk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OpenCV</a:t>
            </a:r>
            <a:r>
              <a:rPr lang="zh-CN" altLang="en-US" sz="2000" dirty="0">
                <a:latin typeface="+mn-ea"/>
              </a:rPr>
              <a:t>、远程与树莓派通信控制小车等</a:t>
            </a:r>
          </a:p>
        </p:txBody>
      </p:sp>
    </p:spTree>
    <p:extLst>
      <p:ext uri="{BB962C8B-B14F-4D97-AF65-F5344CB8AC3E}">
        <p14:creationId xmlns:p14="http://schemas.microsoft.com/office/powerpoint/2010/main" val="348514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245368-290A-4B7E-90AD-53026638711B}"/>
              </a:ext>
            </a:extLst>
          </p:cNvPr>
          <p:cNvSpPr txBox="1"/>
          <p:nvPr/>
        </p:nvSpPr>
        <p:spPr>
          <a:xfrm>
            <a:off x="2210765" y="4446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道闸车库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52FD0C-CA9C-4B94-AB23-6A1415A9D62A}"/>
              </a:ext>
            </a:extLst>
          </p:cNvPr>
          <p:cNvSpPr/>
          <p:nvPr/>
        </p:nvSpPr>
        <p:spPr>
          <a:xfrm>
            <a:off x="2210764" y="1091003"/>
            <a:ext cx="988598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基于数据库和车牌识别，对出入车辆进行记录，管理，使车辆出入和停泊无人化，可以节省人力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28D9DD-D6A8-40A6-B2D0-81B61F00B27C}"/>
              </a:ext>
            </a:extLst>
          </p:cNvPr>
          <p:cNvSpPr txBox="1"/>
          <p:nvPr/>
        </p:nvSpPr>
        <p:spPr>
          <a:xfrm>
            <a:off x="8726273" y="5759237"/>
            <a:ext cx="112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核心代码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A241B5-2490-4857-8AE2-3B3D083A3E97}"/>
              </a:ext>
            </a:extLst>
          </p:cNvPr>
          <p:cNvSpPr txBox="1"/>
          <p:nvPr/>
        </p:nvSpPr>
        <p:spPr>
          <a:xfrm>
            <a:off x="3211738" y="6337828"/>
            <a:ext cx="89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流程图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5F38AF-061E-44FF-9235-87F9D655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7" y="2148150"/>
            <a:ext cx="4717870" cy="3462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1629DE-68C2-4384-9CC3-4C7749CCA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65" y="2057703"/>
            <a:ext cx="361130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86FFAF-A45F-4D29-9220-366DDEE31626}"/>
              </a:ext>
            </a:extLst>
          </p:cNvPr>
          <p:cNvSpPr txBox="1"/>
          <p:nvPr/>
        </p:nvSpPr>
        <p:spPr>
          <a:xfrm>
            <a:off x="4277690" y="3013501"/>
            <a:ext cx="5085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道闸车库模块演示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69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86FFAF-A45F-4D29-9220-366DDEE31626}"/>
              </a:ext>
            </a:extLst>
          </p:cNvPr>
          <p:cNvSpPr txBox="1"/>
          <p:nvPr/>
        </p:nvSpPr>
        <p:spPr>
          <a:xfrm>
            <a:off x="2592198" y="3013501"/>
            <a:ext cx="8749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远程与树莓派通信控制小车演示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275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245368-290A-4B7E-90AD-53026638711B}"/>
              </a:ext>
            </a:extLst>
          </p:cNvPr>
          <p:cNvSpPr txBox="1"/>
          <p:nvPr/>
        </p:nvSpPr>
        <p:spPr>
          <a:xfrm>
            <a:off x="1992650" y="3104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智能别墅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5A0580-8F5B-46C2-8853-AC2B9F20212C}"/>
              </a:ext>
            </a:extLst>
          </p:cNvPr>
          <p:cNvSpPr/>
          <p:nvPr/>
        </p:nvSpPr>
        <p:spPr>
          <a:xfrm>
            <a:off x="1992649" y="956779"/>
            <a:ext cx="973515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智能音箱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：通过语音识别调取不同的技能函数实现对应功能，目前已有功能：语音点歌，查询时间，日期，天气，语音开关灯，也能通过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mqtt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实现远程控制功能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EDEE7E-F1D7-493F-A312-B0DDDB067417}"/>
              </a:ext>
            </a:extLst>
          </p:cNvPr>
          <p:cNvSpPr txBox="1"/>
          <p:nvPr/>
        </p:nvSpPr>
        <p:spPr>
          <a:xfrm>
            <a:off x="3098549" y="6362886"/>
            <a:ext cx="89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流程图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68FC46-0CBD-41E3-9B2C-155E305CE950}"/>
              </a:ext>
            </a:extLst>
          </p:cNvPr>
          <p:cNvSpPr/>
          <p:nvPr/>
        </p:nvSpPr>
        <p:spPr>
          <a:xfrm>
            <a:off x="1992648" y="1928329"/>
            <a:ext cx="973515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闯空门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：首先规定别墅的范围，然后通过检测除房子主人外所有人的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以及他们的坐标，实时对比，闯入则报警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341B85-699C-4FB5-8D1F-990606EAB77F}"/>
              </a:ext>
            </a:extLst>
          </p:cNvPr>
          <p:cNvSpPr/>
          <p:nvPr/>
        </p:nvSpPr>
        <p:spPr>
          <a:xfrm>
            <a:off x="1992647" y="2802736"/>
            <a:ext cx="973515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炫彩灯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：通过读取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的数据实现放置不同的方块，形成图案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B6BC6F-6DC0-40E1-A7CA-5B3135B82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58" y="3429000"/>
            <a:ext cx="2485217" cy="27045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041C7E-938A-4260-9F1C-C1A23D23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3453619"/>
            <a:ext cx="5572125" cy="239014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19835C8-9EE7-4B06-B97A-9776EBBA0ECA}"/>
              </a:ext>
            </a:extLst>
          </p:cNvPr>
          <p:cNvSpPr txBox="1"/>
          <p:nvPr/>
        </p:nvSpPr>
        <p:spPr>
          <a:xfrm>
            <a:off x="7949872" y="5993554"/>
            <a:ext cx="11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核心代码</a:t>
            </a:r>
          </a:p>
        </p:txBody>
      </p:sp>
    </p:spTree>
    <p:extLst>
      <p:ext uri="{BB962C8B-B14F-4D97-AF65-F5344CB8AC3E}">
        <p14:creationId xmlns:p14="http://schemas.microsoft.com/office/powerpoint/2010/main" val="402356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2" grpId="0"/>
      <p:bldP spid="18" grpId="0"/>
      <p:bldP spid="20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86FFAF-A45F-4D29-9220-366DDEE31626}"/>
              </a:ext>
            </a:extLst>
          </p:cNvPr>
          <p:cNvSpPr txBox="1"/>
          <p:nvPr/>
        </p:nvSpPr>
        <p:spPr>
          <a:xfrm>
            <a:off x="4277690" y="3013501"/>
            <a:ext cx="5085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智能别墅模块演示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3050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832</Words>
  <Application>Microsoft Office PowerPoint</Application>
  <PresentationFormat>宽屏</PresentationFormat>
  <Paragraphs>78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 Unicode MS</vt:lpstr>
      <vt:lpstr>等线</vt:lpstr>
      <vt:lpstr>等线 Light</vt:lpstr>
      <vt:lpstr>方正大标宋简体</vt:lpstr>
      <vt:lpstr>华文细黑</vt:lpstr>
      <vt:lpstr>微软雅黑</vt:lpstr>
      <vt:lpstr>Arial</vt:lpstr>
      <vt:lpstr>Calibri</vt:lpstr>
      <vt:lpstr>Lao UI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宇涛 周</cp:lastModifiedBy>
  <cp:revision>45</cp:revision>
  <dcterms:created xsi:type="dcterms:W3CDTF">2016-07-01T07:41:39Z</dcterms:created>
  <dcterms:modified xsi:type="dcterms:W3CDTF">2020-07-08T02:32:37Z</dcterms:modified>
</cp:coreProperties>
</file>